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8288000" cy="10287000"/>
  <p:notesSz cx="6858000" cy="9144000"/>
  <p:embeddedFontLst>
    <p:embeddedFont>
      <p:font typeface="Noto Sans" panose="020B0604020202020204" charset="0"/>
      <p:regular r:id="rId18"/>
      <p:bold r:id="rId19"/>
      <p:italic r:id="rId20"/>
      <p:boldItalic r:id="rId21"/>
    </p:embeddedFont>
    <p:embeddedFont>
      <p:font typeface="Montserrat Light" panose="020B0604020202020204" charset="0"/>
      <p:regular r:id="rId22"/>
    </p:embeddedFont>
    <p:embeddedFont>
      <p:font typeface="League Gothic" panose="020B0604020202020204" charset="0"/>
      <p:regular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ontserrat" panose="020B0604020202020204" charset="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43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rcRect l="10968" t="10843" r="10968" b="10843"/>
          <a:stretch>
            <a:fillRect/>
          </a:stretch>
        </p:blipFill>
        <p:spPr>
          <a:xfrm>
            <a:off x="-2657128" y="1531524"/>
            <a:ext cx="14268632" cy="77652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999"/>
          </a:blip>
          <a:srcRect l="22875" t="22837" r="22875" b="22837"/>
          <a:stretch>
            <a:fillRect/>
          </a:stretch>
        </p:blipFill>
        <p:spPr>
          <a:xfrm>
            <a:off x="11024005" y="6479997"/>
            <a:ext cx="9921123" cy="527276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"/>
          </a:blip>
          <a:srcRect l="27196" t="27288" r="27196" b="27288"/>
          <a:stretch>
            <a:fillRect/>
          </a:stretch>
        </p:blipFill>
        <p:spPr>
          <a:xfrm>
            <a:off x="11814344" y="-1465762"/>
            <a:ext cx="8340446" cy="6005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2133657"/>
            <a:ext cx="13296900" cy="6019686"/>
            <a:chOff x="0" y="0"/>
            <a:chExt cx="17729200" cy="8026247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2692476" cy="723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48"/>
                </a:lnSpc>
              </a:pPr>
              <a:r>
                <a:rPr lang="en-US" sz="3600" b="0" i="0" spc="288">
                  <a:solidFill>
                    <a:srgbClr val="222222"/>
                  </a:solidFill>
                  <a:latin typeface="Montserrat Light"/>
                </a:rPr>
                <a:t>SEJONG UNIVERSITY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505252"/>
              <a:ext cx="17729200" cy="45409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4240"/>
                </a:lnSpc>
              </a:pPr>
              <a:r>
                <a:rPr lang="en-US" sz="8800" b="1" i="0" dirty="0">
                  <a:solidFill>
                    <a:srgbClr val="251E20"/>
                  </a:solidFill>
                  <a:latin typeface="Montserrat" panose="020B0604020202020204" charset="0"/>
                  <a:ea typeface="Noto Sans" panose="020B0604020202020204" charset="0"/>
                </a:rPr>
                <a:t>STUDENT EXCHANGE WEBPAGE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347390"/>
              <a:ext cx="12692477" cy="678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56"/>
                </a:lnSpc>
              </a:pPr>
              <a:r>
                <a:rPr lang="en-US" sz="3200" b="0" i="0" spc="169" dirty="0">
                  <a:solidFill>
                    <a:srgbClr val="222222"/>
                  </a:solidFill>
                  <a:latin typeface="Montserrat Light"/>
                </a:rPr>
                <a:t>For students, teachers, and staff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6841755"/>
              <a:ext cx="5130800" cy="76200"/>
            </a:xfrm>
            <a:prstGeom prst="rect">
              <a:avLst/>
            </a:prstGeom>
            <a:solidFill>
              <a:srgbClr val="F79630"/>
            </a:solidFill>
          </p:spPr>
        </p:sp>
      </p:grpSp>
      <p:sp>
        <p:nvSpPr>
          <p:cNvPr id="10" name="TextBox 8"/>
          <p:cNvSpPr txBox="1"/>
          <p:nvPr/>
        </p:nvSpPr>
        <p:spPr>
          <a:xfrm>
            <a:off x="1028699" y="8747775"/>
            <a:ext cx="9519358" cy="49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6"/>
              </a:lnSpc>
            </a:pPr>
            <a:r>
              <a:rPr lang="en-US" sz="3200" b="0" i="0" spc="169" dirty="0" smtClean="0">
                <a:solidFill>
                  <a:schemeClr val="accent4">
                    <a:lumMod val="50000"/>
                  </a:schemeClr>
                </a:solidFill>
                <a:latin typeface="Montserrat Light"/>
              </a:rPr>
              <a:t>GROUP 3</a:t>
            </a:r>
            <a:endParaRPr lang="en-US" sz="3200" b="0" i="0" spc="169" dirty="0">
              <a:solidFill>
                <a:schemeClr val="accent4">
                  <a:lumMod val="50000"/>
                </a:schemeClr>
              </a:solidFill>
              <a:latin typeface="Montserrat Ligh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512" t="35191" b="6380"/>
          <a:stretch>
            <a:fillRect/>
          </a:stretch>
        </p:blipFill>
        <p:spPr>
          <a:xfrm>
            <a:off x="0" y="0"/>
            <a:ext cx="18203657" cy="43162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462" r="4210"/>
          <a:stretch>
            <a:fillRect/>
          </a:stretch>
        </p:blipFill>
        <p:spPr>
          <a:xfrm>
            <a:off x="0" y="4316242"/>
            <a:ext cx="10617265" cy="77501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7767" r="501" b="341"/>
          <a:stretch>
            <a:fillRect/>
          </a:stretch>
        </p:blipFill>
        <p:spPr>
          <a:xfrm>
            <a:off x="10617265" y="4316242"/>
            <a:ext cx="7633156" cy="190285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584217" y="7402030"/>
            <a:ext cx="7727669" cy="1618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8"/>
              </a:lnSpc>
            </a:pPr>
            <a:r>
              <a:rPr lang="en-US" sz="3800" b="1" spc="653">
                <a:solidFill>
                  <a:srgbClr val="F79630"/>
                </a:solidFill>
                <a:latin typeface="Noto Sans"/>
              </a:rPr>
              <a:t>CAROUSEL FOR DISPLAYING IMAGE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3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163" r="12708"/>
          <a:stretch>
            <a:fillRect/>
          </a:stretch>
        </p:blipFill>
        <p:spPr>
          <a:xfrm>
            <a:off x="0" y="0"/>
            <a:ext cx="9945779" cy="65159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964" r="523"/>
          <a:stretch>
            <a:fillRect/>
          </a:stretch>
        </p:blipFill>
        <p:spPr>
          <a:xfrm>
            <a:off x="8297577" y="0"/>
            <a:ext cx="10114793" cy="1036089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7572756"/>
            <a:ext cx="6006803" cy="952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6"/>
              </a:lnSpc>
            </a:pPr>
            <a:r>
              <a:rPr lang="en-US" sz="4200" b="1" spc="663">
                <a:solidFill>
                  <a:srgbClr val="F79630"/>
                </a:solidFill>
                <a:latin typeface="Noto Sans"/>
              </a:rPr>
              <a:t>DORMITORY PAGE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0" r="230" b="94"/>
          <a:stretch>
            <a:fillRect/>
          </a:stretch>
        </p:blipFill>
        <p:spPr>
          <a:xfrm>
            <a:off x="1946068" y="22303"/>
            <a:ext cx="14395865" cy="538403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701" t="242" b="21075"/>
          <a:stretch>
            <a:fillRect/>
          </a:stretch>
        </p:blipFill>
        <p:spPr>
          <a:xfrm>
            <a:off x="0" y="5406341"/>
            <a:ext cx="10028779" cy="63246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028779" y="5406341"/>
            <a:ext cx="8898054" cy="316051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358371" y="8492490"/>
            <a:ext cx="6238871" cy="145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 spc="701">
                <a:solidFill>
                  <a:srgbClr val="F79630"/>
                </a:solidFill>
                <a:latin typeface="Noto Sans"/>
              </a:rPr>
              <a:t>MOST READ STORIES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3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75" r="675"/>
          <a:stretch>
            <a:fillRect/>
          </a:stretch>
        </p:blipFill>
        <p:spPr>
          <a:xfrm>
            <a:off x="3736861" y="3975470"/>
            <a:ext cx="8627443" cy="631153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490" r="3887"/>
          <a:stretch>
            <a:fillRect/>
          </a:stretch>
        </p:blipFill>
        <p:spPr>
          <a:xfrm>
            <a:off x="12364305" y="0"/>
            <a:ext cx="6092718" cy="103893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16389" r="19932"/>
          <a:stretch>
            <a:fillRect/>
          </a:stretch>
        </p:blipFill>
        <p:spPr>
          <a:xfrm>
            <a:off x="3710475" y="0"/>
            <a:ext cx="8653829" cy="399205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3849179"/>
            <a:ext cx="3743546" cy="153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4000" b="1" spc="132" dirty="0">
                <a:solidFill>
                  <a:srgbClr val="F79630"/>
                </a:solidFill>
                <a:latin typeface="Noto Sans"/>
              </a:rPr>
              <a:t>STUDENT EXPERIENCE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477" t="59323" r="7460" b="20648"/>
          <a:stretch>
            <a:fillRect/>
          </a:stretch>
        </p:blipFill>
        <p:spPr>
          <a:xfrm>
            <a:off x="-578313" y="0"/>
            <a:ext cx="19444626" cy="270232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899" r="1899" b="2288"/>
          <a:stretch>
            <a:fillRect/>
          </a:stretch>
        </p:blipFill>
        <p:spPr>
          <a:xfrm>
            <a:off x="-18510" y="2702320"/>
            <a:ext cx="12246102" cy="417893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227592" y="2702320"/>
            <a:ext cx="8738789" cy="8229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593657" y="4923155"/>
            <a:ext cx="3100685" cy="40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"/>
              </a:rPr>
              <a:t>Phần giữ chỗ văn bản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04842" y="8252132"/>
            <a:ext cx="6768824" cy="814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pc="1060">
                <a:solidFill>
                  <a:srgbClr val="F79630"/>
                </a:solidFill>
                <a:latin typeface="Noto Sans"/>
              </a:rPr>
              <a:t>SOCIAL MEDIA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3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71678" y="962025"/>
            <a:ext cx="13344643" cy="794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2"/>
              </a:lnSpc>
            </a:pPr>
            <a:r>
              <a:rPr lang="en-US" sz="4800" b="1" i="0" spc="96" dirty="0">
                <a:solidFill>
                  <a:srgbClr val="FAD480"/>
                </a:solidFill>
                <a:latin typeface="Montserrat"/>
              </a:rPr>
              <a:t>FUTURE IMPROVEMENTS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187" b="187"/>
          <a:stretch>
            <a:fillRect/>
          </a:stretch>
        </p:blipFill>
        <p:spPr>
          <a:xfrm>
            <a:off x="1277826" y="3025936"/>
            <a:ext cx="4950739" cy="32922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14493" b="23853"/>
          <a:stretch>
            <a:fillRect/>
          </a:stretch>
        </p:blipFill>
        <p:spPr>
          <a:xfrm>
            <a:off x="6668630" y="3025935"/>
            <a:ext cx="4950739" cy="329224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370004" y="6649369"/>
            <a:ext cx="4766383" cy="1497749"/>
            <a:chOff x="0" y="0"/>
            <a:chExt cx="6355177" cy="1996999"/>
          </a:xfrm>
        </p:grpSpPr>
        <p:sp>
          <p:nvSpPr>
            <p:cNvPr id="6" name="TextBox 6"/>
            <p:cNvSpPr txBox="1"/>
            <p:nvPr/>
          </p:nvSpPr>
          <p:spPr>
            <a:xfrm>
              <a:off x="8014" y="-142875"/>
              <a:ext cx="6339149" cy="791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2"/>
                </a:lnSpc>
              </a:pPr>
              <a:r>
                <a:rPr lang="en-US" sz="3200" b="0" i="0" spc="480">
                  <a:solidFill>
                    <a:srgbClr val="FAD480"/>
                  </a:solidFill>
                  <a:latin typeface="Montserrat Light"/>
                </a:rPr>
                <a:t>UI/UX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27516"/>
              <a:ext cx="6355177" cy="1369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00"/>
                </a:lnSpc>
              </a:pPr>
              <a:r>
                <a:rPr lang="en-US" sz="2500" b="0" i="0" spc="100">
                  <a:solidFill>
                    <a:srgbClr val="EBF0F2"/>
                  </a:solidFill>
                  <a:latin typeface="Montserrat Light"/>
                </a:rPr>
                <a:t>Enhace User Interface Design &amp; User Experience.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60809" y="6649369"/>
            <a:ext cx="4766383" cy="2589949"/>
            <a:chOff x="0" y="0"/>
            <a:chExt cx="6355177" cy="3453266"/>
          </a:xfrm>
        </p:grpSpPr>
        <p:sp>
          <p:nvSpPr>
            <p:cNvPr id="9" name="TextBox 9"/>
            <p:cNvSpPr txBox="1"/>
            <p:nvPr/>
          </p:nvSpPr>
          <p:spPr>
            <a:xfrm>
              <a:off x="8014" y="-142875"/>
              <a:ext cx="6339149" cy="791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2"/>
                </a:lnSpc>
              </a:pPr>
              <a:r>
                <a:rPr lang="en-US" sz="3200" b="0" i="0" spc="480">
                  <a:solidFill>
                    <a:srgbClr val="FAD480"/>
                  </a:solidFill>
                  <a:latin typeface="Montserrat Light"/>
                </a:rPr>
                <a:t>LOGIN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27516"/>
              <a:ext cx="6355177" cy="2825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00"/>
                </a:lnSpc>
              </a:pPr>
              <a:r>
                <a:rPr lang="en-US" sz="2500" b="0" i="0" spc="100">
                  <a:solidFill>
                    <a:srgbClr val="EBF0F2"/>
                  </a:solidFill>
                  <a:latin typeface="Montserrat Light"/>
                </a:rPr>
                <a:t>Users can create &amp; access their account, then make their own schedule, share their experience directly.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51613" y="6649369"/>
            <a:ext cx="4766383" cy="1497749"/>
            <a:chOff x="0" y="0"/>
            <a:chExt cx="6355177" cy="1996999"/>
          </a:xfrm>
        </p:grpSpPr>
        <p:sp>
          <p:nvSpPr>
            <p:cNvPr id="12" name="TextBox 12"/>
            <p:cNvSpPr txBox="1"/>
            <p:nvPr/>
          </p:nvSpPr>
          <p:spPr>
            <a:xfrm>
              <a:off x="8014" y="-142875"/>
              <a:ext cx="6339149" cy="791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2"/>
                </a:lnSpc>
              </a:pPr>
              <a:r>
                <a:rPr lang="en-US" sz="3200" b="0" i="0" spc="480">
                  <a:solidFill>
                    <a:srgbClr val="FAD480"/>
                  </a:solidFill>
                  <a:latin typeface="Montserrat Light"/>
                </a:rPr>
                <a:t>CHATBOT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27516"/>
              <a:ext cx="6355177" cy="1369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00"/>
                </a:lnSpc>
              </a:pPr>
              <a:r>
                <a:rPr lang="en-US" sz="2500" b="0" i="0" spc="100">
                  <a:solidFill>
                    <a:srgbClr val="EBF0F2"/>
                  </a:solidFill>
                  <a:latin typeface="Montserrat Light"/>
                </a:rPr>
                <a:t>Increase interaction between users and page.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rcRect l="16916" t="34461" r="48898" b="25828"/>
          <a:stretch>
            <a:fillRect/>
          </a:stretch>
        </p:blipFill>
        <p:spPr>
          <a:xfrm>
            <a:off x="12257859" y="3025936"/>
            <a:ext cx="5001441" cy="32922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53097" y="5181440"/>
            <a:ext cx="19302814" cy="3342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 spc="403">
                <a:solidFill>
                  <a:srgbClr val="603A70"/>
                </a:solidFill>
                <a:latin typeface="Noto Sans"/>
              </a:rPr>
              <a:t>THANKS FOR YOUR ATTENTION!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84301" y="1111223"/>
            <a:ext cx="5184356" cy="403227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21569"/>
            <a:ext cx="6669775" cy="2593097"/>
            <a:chOff x="0" y="123825"/>
            <a:chExt cx="8893034" cy="3457463"/>
          </a:xfrm>
        </p:grpSpPr>
        <p:sp>
          <p:nvSpPr>
            <p:cNvPr id="3" name="TextBox 3"/>
            <p:cNvSpPr txBox="1"/>
            <p:nvPr/>
          </p:nvSpPr>
          <p:spPr>
            <a:xfrm>
              <a:off x="0" y="123825"/>
              <a:ext cx="8893034" cy="166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40"/>
                </a:lnSpc>
              </a:pPr>
              <a:r>
                <a:rPr lang="en-US" sz="8800" b="0" i="0" spc="263" dirty="0">
                  <a:solidFill>
                    <a:srgbClr val="F79630"/>
                  </a:solidFill>
                  <a:latin typeface="League Gothic"/>
                </a:rPr>
                <a:t>MEET THE DEV TEAM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31226"/>
              <a:ext cx="8891346" cy="750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8"/>
                </a:lnSpc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2239569"/>
              <a:ext cx="5130800" cy="76200"/>
            </a:xfrm>
            <a:prstGeom prst="rect">
              <a:avLst/>
            </a:prstGeom>
            <a:solidFill>
              <a:srgbClr val="251E2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093724" y="1652948"/>
            <a:ext cx="5235867" cy="1062778"/>
            <a:chOff x="0" y="0"/>
            <a:chExt cx="6981156" cy="1417037"/>
          </a:xfrm>
        </p:grpSpPr>
        <p:sp>
          <p:nvSpPr>
            <p:cNvPr id="7" name="TextBox 7"/>
            <p:cNvSpPr txBox="1"/>
            <p:nvPr/>
          </p:nvSpPr>
          <p:spPr>
            <a:xfrm>
              <a:off x="0" y="665197"/>
              <a:ext cx="6981156" cy="751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160"/>
                </a:lnSpc>
              </a:pPr>
              <a:r>
                <a:rPr lang="en-US" sz="3000" b="0" i="0" spc="120">
                  <a:solidFill>
                    <a:srgbClr val="251E20"/>
                  </a:solidFill>
                  <a:latin typeface="Montserrat Light"/>
                </a:rPr>
                <a:t>LEADER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6979429" cy="782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312"/>
                </a:lnSpc>
              </a:pPr>
              <a:r>
                <a:rPr lang="en-US" sz="3200" b="0" i="0" spc="480">
                  <a:solidFill>
                    <a:srgbClr val="F79630"/>
                  </a:solidFill>
                  <a:latin typeface="Montserrat Light"/>
                </a:rPr>
                <a:t>NG. HONG PHUC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093724" y="4612111"/>
            <a:ext cx="5235867" cy="1062778"/>
            <a:chOff x="0" y="0"/>
            <a:chExt cx="6981156" cy="141703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65197"/>
              <a:ext cx="6981156" cy="751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160"/>
                </a:lnSpc>
              </a:pPr>
              <a:r>
                <a:rPr lang="en-US" sz="3000" b="0" i="0" spc="120">
                  <a:solidFill>
                    <a:srgbClr val="251E20"/>
                  </a:solidFill>
                  <a:latin typeface="Montserrat Light"/>
                </a:rPr>
                <a:t>TEAM MEMBER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42875"/>
              <a:ext cx="6979429" cy="782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312"/>
                </a:lnSpc>
              </a:pPr>
              <a:r>
                <a:rPr lang="en-US" sz="3200" b="0" i="0" spc="480">
                  <a:solidFill>
                    <a:srgbClr val="F79630"/>
                  </a:solidFill>
                  <a:latin typeface="Montserrat Light"/>
                </a:rPr>
                <a:t>GAUTAM BOHARA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 t="1711" r="70" b="24695"/>
          <a:stretch>
            <a:fillRect/>
          </a:stretch>
        </p:blipFill>
        <p:spPr>
          <a:xfrm>
            <a:off x="14800853" y="1194635"/>
            <a:ext cx="2519352" cy="252003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 t="9635" b="12227"/>
          <a:stretch>
            <a:fillRect/>
          </a:stretch>
        </p:blipFill>
        <p:spPr>
          <a:xfrm>
            <a:off x="14800853" y="4376758"/>
            <a:ext cx="2492046" cy="259626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3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1028700"/>
            <a:ext cx="10637553" cy="5939105"/>
            <a:chOff x="0" y="0"/>
            <a:chExt cx="14183404" cy="7918806"/>
          </a:xfrm>
        </p:grpSpPr>
        <p:sp>
          <p:nvSpPr>
            <p:cNvPr id="4" name="TextBox 4"/>
            <p:cNvSpPr txBox="1"/>
            <p:nvPr/>
          </p:nvSpPr>
          <p:spPr>
            <a:xfrm>
              <a:off x="0" y="123825"/>
              <a:ext cx="14183404" cy="166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40"/>
                </a:lnSpc>
              </a:pPr>
              <a:r>
                <a:rPr lang="en-US" sz="8800" b="0" i="0" spc="263" dirty="0">
                  <a:solidFill>
                    <a:srgbClr val="FAD480"/>
                  </a:solidFill>
                  <a:latin typeface="League Gothic"/>
                </a:rPr>
                <a:t>PRESENTATION DETAILS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688686"/>
              <a:ext cx="11949474" cy="750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8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670233"/>
              <a:ext cx="11341563" cy="4248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60"/>
                </a:lnSpc>
              </a:pPr>
              <a:r>
                <a:rPr lang="en-US" sz="3000" b="0" i="0" spc="120">
                  <a:solidFill>
                    <a:srgbClr val="EBF0F2"/>
                  </a:solidFill>
                  <a:latin typeface="Montserrat Light"/>
                </a:rPr>
                <a:t>Overview of Project</a:t>
              </a:r>
            </a:p>
            <a:p>
              <a:pPr>
                <a:lnSpc>
                  <a:spcPts val="5160"/>
                </a:lnSpc>
              </a:pPr>
              <a:r>
                <a:rPr lang="en-US" sz="3000" b="0" i="0" spc="120">
                  <a:solidFill>
                    <a:srgbClr val="EBF0F2"/>
                  </a:solidFill>
                  <a:latin typeface="Montserrat Light"/>
                </a:rPr>
                <a:t>Features &amp; Explanation</a:t>
              </a:r>
            </a:p>
            <a:p>
              <a:pPr>
                <a:lnSpc>
                  <a:spcPts val="5160"/>
                </a:lnSpc>
              </a:pPr>
              <a:r>
                <a:rPr lang="en-US" sz="3000" b="0" i="0" spc="120">
                  <a:solidFill>
                    <a:srgbClr val="EBF0F2"/>
                  </a:solidFill>
                  <a:latin typeface="Montserrat Light"/>
                </a:rPr>
                <a:t>Futute Improvements</a:t>
              </a:r>
            </a:p>
            <a:p>
              <a:pPr>
                <a:lnSpc>
                  <a:spcPts val="5160"/>
                </a:lnSpc>
              </a:pPr>
              <a:r>
                <a:rPr lang="en-US" sz="3000" b="0" i="0" spc="120">
                  <a:solidFill>
                    <a:srgbClr val="EBF0F2"/>
                  </a:solidFill>
                  <a:latin typeface="Montserrat Light"/>
                </a:rPr>
                <a:t>Q&amp;A</a:t>
              </a:r>
            </a:p>
            <a:p>
              <a:pPr>
                <a:lnSpc>
                  <a:spcPts val="5160"/>
                </a:lnSpc>
              </a:pPr>
              <a:endParaRPr lang="en-US" sz="3000" b="0" i="0" spc="120">
                <a:solidFill>
                  <a:srgbClr val="EBF0F2"/>
                </a:solidFill>
                <a:latin typeface="Montserrat Light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2157590"/>
              <a:ext cx="5130800" cy="76200"/>
            </a:xfrm>
            <a:prstGeom prst="rect">
              <a:avLst/>
            </a:prstGeom>
            <a:solidFill>
              <a:srgbClr val="EBF0F2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107140" y="2900470"/>
            <a:ext cx="11148801" cy="8567862"/>
            <a:chOff x="0" y="0"/>
            <a:chExt cx="14865068" cy="11423817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20464" t="20423" r="20464" b="20423"/>
            <a:stretch>
              <a:fillRect/>
            </a:stretch>
          </p:blipFill>
          <p:spPr>
            <a:xfrm>
              <a:off x="0" y="3768716"/>
              <a:ext cx="14403676" cy="7655101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 l="29151" t="29236" r="29151" b="29236"/>
            <a:stretch>
              <a:fillRect/>
            </a:stretch>
          </p:blipFill>
          <p:spPr>
            <a:xfrm rot="-481729">
              <a:off x="4236517" y="674152"/>
              <a:ext cx="10167159" cy="732035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3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EBF0F2"/>
          </a:solidFill>
        </p:spPr>
      </p:sp>
      <p:grpSp>
        <p:nvGrpSpPr>
          <p:cNvPr id="3" name="Group 3"/>
          <p:cNvGrpSpPr/>
          <p:nvPr/>
        </p:nvGrpSpPr>
        <p:grpSpPr>
          <a:xfrm>
            <a:off x="2953117" y="4686300"/>
            <a:ext cx="12381766" cy="1882181"/>
            <a:chOff x="0" y="2383490"/>
            <a:chExt cx="16509021" cy="2509574"/>
          </a:xfrm>
        </p:grpSpPr>
        <p:sp>
          <p:nvSpPr>
            <p:cNvPr id="4" name="TextBox 4"/>
            <p:cNvSpPr txBox="1"/>
            <p:nvPr/>
          </p:nvSpPr>
          <p:spPr>
            <a:xfrm>
              <a:off x="764" y="2383490"/>
              <a:ext cx="16507493" cy="157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40"/>
                </a:lnSpc>
              </a:pPr>
              <a:r>
                <a:rPr lang="en-US" sz="8800" b="0" i="0" spc="263" dirty="0">
                  <a:solidFill>
                    <a:srgbClr val="F79630"/>
                  </a:solidFill>
                  <a:latin typeface="League Gothic"/>
                </a:rPr>
                <a:t>OVERVIEW OF THE PROJECT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101981"/>
              <a:ext cx="16509021" cy="791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2"/>
                </a:lnSpc>
              </a:pPr>
              <a:r>
                <a:rPr lang="en-US" sz="3200" b="0" i="0" spc="480">
                  <a:solidFill>
                    <a:srgbClr val="251E20"/>
                  </a:solidFill>
                  <a:latin typeface="Montserrat Light"/>
                </a:rPr>
                <a:t>REASONS &amp; CONTENTS</a:t>
              </a: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00370" y="829779"/>
            <a:ext cx="10190247" cy="5269634"/>
            <a:chOff x="0" y="0"/>
            <a:chExt cx="13586996" cy="7026178"/>
          </a:xfrm>
        </p:grpSpPr>
        <p:sp>
          <p:nvSpPr>
            <p:cNvPr id="3" name="TextBox 3"/>
            <p:cNvSpPr txBox="1"/>
            <p:nvPr/>
          </p:nvSpPr>
          <p:spPr>
            <a:xfrm>
              <a:off x="0" y="114300"/>
              <a:ext cx="13586996" cy="16350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74"/>
                </a:lnSpc>
              </a:pPr>
              <a:r>
                <a:rPr lang="en-US" sz="8641" b="0" i="0" spc="259" dirty="0">
                  <a:solidFill>
                    <a:srgbClr val="F79630"/>
                  </a:solidFill>
                  <a:latin typeface="League Gothic"/>
                </a:rPr>
                <a:t> REASONS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370569"/>
              <a:ext cx="13585338" cy="3659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3686" lvl="1" indent="-291843">
                <a:lnSpc>
                  <a:spcPts val="4348"/>
                </a:lnSpc>
                <a:buFont typeface="Arial"/>
                <a:buChar char="•"/>
              </a:pPr>
              <a:r>
                <a:rPr lang="en-US" sz="3535" b="1" i="0" spc="388">
                  <a:solidFill>
                    <a:srgbClr val="545454"/>
                  </a:solidFill>
                  <a:latin typeface="Montserrat"/>
                </a:rPr>
                <a:t>MANY EXCHANGE STUDENTS.</a:t>
              </a:r>
            </a:p>
            <a:p>
              <a:pPr marL="583686" lvl="1" indent="-291843">
                <a:lnSpc>
                  <a:spcPts val="4348"/>
                </a:lnSpc>
                <a:buFont typeface="Arial"/>
                <a:buChar char="•"/>
              </a:pPr>
              <a:r>
                <a:rPr lang="en-US" sz="3535" b="1" i="0" spc="388">
                  <a:solidFill>
                    <a:srgbClr val="545454"/>
                  </a:solidFill>
                  <a:latin typeface="Montserrat"/>
                </a:rPr>
                <a:t>NO PROPER WEBSITE TO FIND SPECIFIC INFORMATION.</a:t>
              </a:r>
            </a:p>
            <a:p>
              <a:pPr marL="583686" lvl="1" indent="-291843">
                <a:lnSpc>
                  <a:spcPts val="4348"/>
                </a:lnSpc>
                <a:buFont typeface="Arial"/>
                <a:buChar char="•"/>
              </a:pPr>
              <a:r>
                <a:rPr lang="en-US" sz="3535" b="1" i="0" spc="388">
                  <a:solidFill>
                    <a:srgbClr val="545454"/>
                  </a:solidFill>
                  <a:latin typeface="Montserrat"/>
                </a:rPr>
                <a:t>INCREASE UNIVERSITY QUALITY &amp; PRESTIGE.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276789"/>
              <a:ext cx="13545309" cy="749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67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1915686"/>
              <a:ext cx="5038654" cy="74831"/>
            </a:xfrm>
            <a:prstGeom prst="rect">
              <a:avLst/>
            </a:prstGeom>
            <a:solidFill>
              <a:srgbClr val="251E20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6900370" y="9226550"/>
            <a:ext cx="5595058" cy="267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b="0" i="0" spc="128">
                <a:solidFill>
                  <a:srgbClr val="F79630"/>
                </a:solidFill>
                <a:latin typeface="Montserrat Light"/>
              </a:rPr>
              <a:t>GROUP 3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238" r="59496" b="7379"/>
          <a:stretch>
            <a:fillRect/>
          </a:stretch>
        </p:blipFill>
        <p:spPr>
          <a:xfrm>
            <a:off x="-107991" y="-130730"/>
            <a:ext cx="6781487" cy="1041773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3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0376605" cy="5545328"/>
            <a:chOff x="0" y="0"/>
            <a:chExt cx="13835473" cy="7393771"/>
          </a:xfrm>
        </p:grpSpPr>
        <p:sp>
          <p:nvSpPr>
            <p:cNvPr id="3" name="TextBox 3"/>
            <p:cNvSpPr txBox="1"/>
            <p:nvPr/>
          </p:nvSpPr>
          <p:spPr>
            <a:xfrm>
              <a:off x="0" y="123825"/>
              <a:ext cx="13835473" cy="16575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40"/>
                </a:lnSpc>
              </a:pPr>
              <a:r>
                <a:rPr lang="en-US" sz="8800" b="0" i="0" spc="263">
                  <a:solidFill>
                    <a:srgbClr val="FAD480"/>
                  </a:solidFill>
                  <a:latin typeface="League Gothic"/>
                </a:rPr>
                <a:t>CONTENTS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23795"/>
              <a:ext cx="13833785" cy="39556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28320" lvl="1" indent="-264160">
                <a:lnSpc>
                  <a:spcPts val="3936"/>
                </a:lnSpc>
                <a:buFont typeface="Arial"/>
                <a:buChar char="•"/>
              </a:pPr>
              <a:r>
                <a:rPr lang="en-US" sz="3200" b="1" i="0" spc="352">
                  <a:solidFill>
                    <a:srgbClr val="A6A6A6"/>
                  </a:solidFill>
                  <a:latin typeface="Montserrat"/>
                </a:rPr>
                <a:t>BASIC INFORMATION (SEJONG MAIN WEBPAGE)</a:t>
              </a:r>
            </a:p>
            <a:p>
              <a:pPr marL="528320" lvl="1" indent="-264160">
                <a:lnSpc>
                  <a:spcPts val="3936"/>
                </a:lnSpc>
                <a:buFont typeface="Arial"/>
                <a:buChar char="•"/>
              </a:pPr>
              <a:r>
                <a:rPr lang="en-US" sz="3200" b="1" i="0" spc="352">
                  <a:solidFill>
                    <a:srgbClr val="A6A6A6"/>
                  </a:solidFill>
                  <a:latin typeface="Montserrat"/>
                </a:rPr>
                <a:t>SECRET THINGS (DORMITORY, LIFE AT SEJONG)</a:t>
              </a:r>
            </a:p>
            <a:p>
              <a:pPr marL="528320" lvl="1" indent="-264160">
                <a:lnSpc>
                  <a:spcPts val="3936"/>
                </a:lnSpc>
                <a:buFont typeface="Arial"/>
                <a:buChar char="•"/>
              </a:pPr>
              <a:r>
                <a:rPr lang="en-US" sz="3200" b="1" i="0" spc="352">
                  <a:solidFill>
                    <a:srgbClr val="A6A6A6"/>
                  </a:solidFill>
                  <a:latin typeface="Montserrat"/>
                </a:rPr>
                <a:t>STUDENT REAL EXPERIENCE</a:t>
              </a:r>
            </a:p>
            <a:p>
              <a:pPr marL="528320" lvl="1" indent="-264160">
                <a:lnSpc>
                  <a:spcPts val="3936"/>
                </a:lnSpc>
                <a:buFont typeface="Arial"/>
                <a:buChar char="•"/>
              </a:pPr>
              <a:r>
                <a:rPr lang="en-US" sz="3200" b="1" i="0" spc="352">
                  <a:solidFill>
                    <a:srgbClr val="A6A6A6"/>
                  </a:solidFill>
                  <a:latin typeface="Montserrat"/>
                </a:rPr>
                <a:t>LIFE IN SEOUL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633464"/>
              <a:ext cx="13793024" cy="760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1950720"/>
              <a:ext cx="5130800" cy="76200"/>
            </a:xfrm>
            <a:prstGeom prst="rect">
              <a:avLst/>
            </a:prstGeom>
            <a:solidFill>
              <a:srgbClr val="EBF0F2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l="51474" r="8045"/>
          <a:stretch>
            <a:fillRect/>
          </a:stretch>
        </p:blipFill>
        <p:spPr>
          <a:xfrm>
            <a:off x="12317409" y="-56835"/>
            <a:ext cx="6383645" cy="10531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7274" t="3638" r="8688" b="229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62375" y="4314610"/>
            <a:ext cx="10763250" cy="1458859"/>
          </a:xfrm>
          <a:prstGeom prst="rect">
            <a:avLst/>
          </a:prstGeom>
          <a:solidFill>
            <a:srgbClr val="EBF0F2"/>
          </a:solidFill>
        </p:spPr>
      </p:sp>
      <p:sp>
        <p:nvSpPr>
          <p:cNvPr id="3" name="TextBox 3"/>
          <p:cNvSpPr txBox="1"/>
          <p:nvPr/>
        </p:nvSpPr>
        <p:spPr>
          <a:xfrm>
            <a:off x="4496879" y="4613637"/>
            <a:ext cx="9294242" cy="794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2"/>
              </a:lnSpc>
            </a:pPr>
            <a:r>
              <a:rPr lang="en-US" sz="4800" b="1" i="0" spc="96" dirty="0">
                <a:solidFill>
                  <a:srgbClr val="F79630"/>
                </a:solidFill>
                <a:latin typeface="Montserrat"/>
              </a:rPr>
              <a:t>Welcome to our webpage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30" y="0"/>
            <a:ext cx="9614648" cy="5600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600700"/>
            <a:ext cx="9601201" cy="4686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5"/>
          <a:stretch/>
        </p:blipFill>
        <p:spPr>
          <a:xfrm>
            <a:off x="9596718" y="2931326"/>
            <a:ext cx="9386047" cy="501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19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3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444" b="1505"/>
          <a:stretch>
            <a:fillRect/>
          </a:stretch>
        </p:blipFill>
        <p:spPr>
          <a:xfrm>
            <a:off x="0" y="0"/>
            <a:ext cx="11907708" cy="208732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932"/>
          <a:stretch>
            <a:fillRect/>
          </a:stretch>
        </p:blipFill>
        <p:spPr>
          <a:xfrm>
            <a:off x="11910736" y="2087320"/>
            <a:ext cx="8465352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344035" y="2057400"/>
            <a:ext cx="12254771" cy="8229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1955868" y="68168"/>
            <a:ext cx="6332132" cy="1662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pc="1104" dirty="0">
                <a:solidFill>
                  <a:srgbClr val="F79630"/>
                </a:solidFill>
                <a:latin typeface="Noto Sans"/>
              </a:rPr>
              <a:t>NAVIGATION BAR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158</Words>
  <Application>Microsoft Office PowerPoint</Application>
  <PresentationFormat>Custom</PresentationFormat>
  <Paragraphs>42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Noto Sans</vt:lpstr>
      <vt:lpstr>Montserrat Light</vt:lpstr>
      <vt:lpstr>League Gothic</vt:lpstr>
      <vt:lpstr>Calibri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SEJONG University</dc:title>
  <cp:lastModifiedBy>Windows User</cp:lastModifiedBy>
  <cp:revision>5</cp:revision>
  <dcterms:created xsi:type="dcterms:W3CDTF">2006-08-16T00:00:00Z</dcterms:created>
  <dcterms:modified xsi:type="dcterms:W3CDTF">2019-04-28T14:47:59Z</dcterms:modified>
  <dc:identifier>DADYWJDto5s</dc:identifier>
</cp:coreProperties>
</file>